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3" r:id="rId4"/>
    <p:sldId id="259" r:id="rId5"/>
    <p:sldId id="260" r:id="rId6"/>
    <p:sldId id="264"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14" autoAdjust="0"/>
  </p:normalViewPr>
  <p:slideViewPr>
    <p:cSldViewPr>
      <p:cViewPr varScale="1">
        <p:scale>
          <a:sx n="78" d="100"/>
          <a:sy n="78" d="100"/>
        </p:scale>
        <p:origin x="-91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E43952-7602-41E1-9535-6C86AACC6F44}" type="datetimeFigureOut">
              <a:rPr lang="en-GB" smtClean="0"/>
              <a:t>13/11/2013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3517A0-972B-43FE-9883-A89032CCA05F}" type="slidenum">
              <a:rPr lang="en-GB" smtClean="0"/>
              <a:t>‹#›</a:t>
            </a:fld>
            <a:endParaRPr lang="en-GB"/>
          </a:p>
        </p:txBody>
      </p:sp>
    </p:spTree>
    <p:extLst>
      <p:ext uri="{BB962C8B-B14F-4D97-AF65-F5344CB8AC3E}">
        <p14:creationId xmlns:p14="http://schemas.microsoft.com/office/powerpoint/2010/main" val="3581475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AE97927A-9931-49AE-8977-B60BCD1A127F}" type="slidenum">
              <a:rPr lang="en-GB" smtClean="0"/>
              <a:pPr/>
              <a:t>1</a:t>
            </a:fld>
            <a:endParaRPr lang="en-GB"/>
          </a:p>
        </p:txBody>
      </p:sp>
    </p:spTree>
    <p:extLst>
      <p:ext uri="{BB962C8B-B14F-4D97-AF65-F5344CB8AC3E}">
        <p14:creationId xmlns:p14="http://schemas.microsoft.com/office/powerpoint/2010/main" val="388383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2</a:t>
            </a:fld>
            <a:endParaRPr lang="en-GB"/>
          </a:p>
        </p:txBody>
      </p:sp>
    </p:spTree>
    <p:extLst>
      <p:ext uri="{BB962C8B-B14F-4D97-AF65-F5344CB8AC3E}">
        <p14:creationId xmlns:p14="http://schemas.microsoft.com/office/powerpoint/2010/main" val="35043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3</a:t>
            </a:fld>
            <a:endParaRPr lang="en-GB"/>
          </a:p>
        </p:txBody>
      </p:sp>
    </p:spTree>
    <p:extLst>
      <p:ext uri="{BB962C8B-B14F-4D97-AF65-F5344CB8AC3E}">
        <p14:creationId xmlns:p14="http://schemas.microsoft.com/office/powerpoint/2010/main" val="56478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4</a:t>
            </a:fld>
            <a:endParaRPr lang="en-GB"/>
          </a:p>
        </p:txBody>
      </p:sp>
    </p:spTree>
    <p:extLst>
      <p:ext uri="{BB962C8B-B14F-4D97-AF65-F5344CB8AC3E}">
        <p14:creationId xmlns:p14="http://schemas.microsoft.com/office/powerpoint/2010/main" val="2180525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5</a:t>
            </a:fld>
            <a:endParaRPr lang="en-GB"/>
          </a:p>
        </p:txBody>
      </p:sp>
    </p:spTree>
    <p:extLst>
      <p:ext uri="{BB962C8B-B14F-4D97-AF65-F5344CB8AC3E}">
        <p14:creationId xmlns:p14="http://schemas.microsoft.com/office/powerpoint/2010/main" val="4125120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6</a:t>
            </a:fld>
            <a:endParaRPr lang="en-GB"/>
          </a:p>
        </p:txBody>
      </p:sp>
    </p:spTree>
    <p:extLst>
      <p:ext uri="{BB962C8B-B14F-4D97-AF65-F5344CB8AC3E}">
        <p14:creationId xmlns:p14="http://schemas.microsoft.com/office/powerpoint/2010/main" val="1479705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baseline="0" dirty="0" smtClean="0"/>
          </a:p>
        </p:txBody>
      </p:sp>
      <p:sp>
        <p:nvSpPr>
          <p:cNvPr id="4" name="Slide Number Placeholder 3"/>
          <p:cNvSpPr>
            <a:spLocks noGrp="1"/>
          </p:cNvSpPr>
          <p:nvPr>
            <p:ph type="sldNum" sz="quarter" idx="10"/>
          </p:nvPr>
        </p:nvSpPr>
        <p:spPr/>
        <p:txBody>
          <a:bodyPr/>
          <a:lstStyle/>
          <a:p>
            <a:fld id="{1F3517A0-972B-43FE-9883-A89032CCA05F}" type="slidenum">
              <a:rPr lang="en-GB" smtClean="0"/>
              <a:t>7</a:t>
            </a:fld>
            <a:endParaRPr lang="en-GB"/>
          </a:p>
        </p:txBody>
      </p:sp>
    </p:spTree>
    <p:extLst>
      <p:ext uri="{BB962C8B-B14F-4D97-AF65-F5344CB8AC3E}">
        <p14:creationId xmlns:p14="http://schemas.microsoft.com/office/powerpoint/2010/main" val="2758045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517A0-972B-43FE-9883-A89032CCA05F}" type="slidenum">
              <a:rPr lang="en-GB" smtClean="0"/>
              <a:t>8</a:t>
            </a:fld>
            <a:endParaRPr lang="en-GB"/>
          </a:p>
        </p:txBody>
      </p:sp>
    </p:spTree>
    <p:extLst>
      <p:ext uri="{BB962C8B-B14F-4D97-AF65-F5344CB8AC3E}">
        <p14:creationId xmlns:p14="http://schemas.microsoft.com/office/powerpoint/2010/main" val="428726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34CA92-9474-4EEF-B003-EAAFD49BF518}" type="datetimeFigureOut">
              <a:rPr lang="en-GB" smtClean="0"/>
              <a:t>13/11/2013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356772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34CA92-9474-4EEF-B003-EAAFD49BF518}" type="datetimeFigureOut">
              <a:rPr lang="en-GB" smtClean="0"/>
              <a:t>13/11/2013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56141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34CA92-9474-4EEF-B003-EAAFD49BF518}" type="datetimeFigureOut">
              <a:rPr lang="en-GB" smtClean="0"/>
              <a:t>13/11/2013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158382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34CA92-9474-4EEF-B003-EAAFD49BF518}" type="datetimeFigureOut">
              <a:rPr lang="en-GB" smtClean="0"/>
              <a:t>13/11/2013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4256181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34CA92-9474-4EEF-B003-EAAFD49BF518}" type="datetimeFigureOut">
              <a:rPr lang="en-GB" smtClean="0"/>
              <a:t>13/11/2013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41503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34CA92-9474-4EEF-B003-EAAFD49BF518}" type="datetimeFigureOut">
              <a:rPr lang="en-GB" smtClean="0"/>
              <a:t>13/11/2013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116121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34CA92-9474-4EEF-B003-EAAFD49BF518}" type="datetimeFigureOut">
              <a:rPr lang="en-GB" smtClean="0"/>
              <a:t>13/11/2013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217546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34CA92-9474-4EEF-B003-EAAFD49BF518}" type="datetimeFigureOut">
              <a:rPr lang="en-GB" smtClean="0"/>
              <a:t>13/11/2013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275865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4CA92-9474-4EEF-B003-EAAFD49BF518}" type="datetimeFigureOut">
              <a:rPr lang="en-GB" smtClean="0"/>
              <a:t>13/11/2013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183951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4CA92-9474-4EEF-B003-EAAFD49BF518}" type="datetimeFigureOut">
              <a:rPr lang="en-GB" smtClean="0"/>
              <a:t>13/11/2013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302355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4CA92-9474-4EEF-B003-EAAFD49BF518}" type="datetimeFigureOut">
              <a:rPr lang="en-GB" smtClean="0"/>
              <a:t>13/11/2013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C1FB8B-F5FB-4689-AE90-F422104F492E}" type="slidenum">
              <a:rPr lang="en-GB" smtClean="0"/>
              <a:t>‹#›</a:t>
            </a:fld>
            <a:endParaRPr lang="en-GB"/>
          </a:p>
        </p:txBody>
      </p:sp>
    </p:spTree>
    <p:extLst>
      <p:ext uri="{BB962C8B-B14F-4D97-AF65-F5344CB8AC3E}">
        <p14:creationId xmlns:p14="http://schemas.microsoft.com/office/powerpoint/2010/main" val="312587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4CA92-9474-4EEF-B003-EAAFD49BF518}" type="datetimeFigureOut">
              <a:rPr lang="en-GB" smtClean="0"/>
              <a:t>13/11/2013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1FB8B-F5FB-4689-AE90-F422104F492E}" type="slidenum">
              <a:rPr lang="en-GB" smtClean="0"/>
              <a:t>‹#›</a:t>
            </a:fld>
            <a:endParaRPr lang="en-GB"/>
          </a:p>
        </p:txBody>
      </p:sp>
    </p:spTree>
    <p:extLst>
      <p:ext uri="{BB962C8B-B14F-4D97-AF65-F5344CB8AC3E}">
        <p14:creationId xmlns:p14="http://schemas.microsoft.com/office/powerpoint/2010/main" val="2346487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564904"/>
            <a:ext cx="7772400" cy="1830065"/>
          </a:xfrm>
        </p:spPr>
        <p:txBody>
          <a:bodyPr>
            <a:normAutofit/>
          </a:bodyPr>
          <a:lstStyle/>
          <a:p>
            <a:r>
              <a:rPr lang="en-GB" b="1" dirty="0" smtClean="0"/>
              <a:t>The Constitution and Public Goods</a:t>
            </a:r>
            <a:endParaRPr lang="en-GB" b="1" dirty="0"/>
          </a:p>
        </p:txBody>
      </p:sp>
      <p:sp>
        <p:nvSpPr>
          <p:cNvPr id="3" name="Subtitle 2"/>
          <p:cNvSpPr>
            <a:spLocks noGrp="1"/>
          </p:cNvSpPr>
          <p:nvPr>
            <p:ph type="subTitle" idx="1"/>
          </p:nvPr>
        </p:nvSpPr>
        <p:spPr>
          <a:xfrm>
            <a:off x="1371600" y="4797152"/>
            <a:ext cx="6400800" cy="841648"/>
          </a:xfrm>
        </p:spPr>
        <p:txBody>
          <a:bodyPr/>
          <a:lstStyle/>
          <a:p>
            <a:r>
              <a:rPr lang="en-GB" dirty="0" smtClean="0"/>
              <a:t>Aileen McHarg</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260648"/>
            <a:ext cx="2057400" cy="1828800"/>
          </a:xfrm>
          <a:prstGeom prst="rect">
            <a:avLst/>
          </a:prstGeom>
        </p:spPr>
      </p:pic>
    </p:spTree>
    <p:extLst>
      <p:ext uri="{BB962C8B-B14F-4D97-AF65-F5344CB8AC3E}">
        <p14:creationId xmlns:p14="http://schemas.microsoft.com/office/powerpoint/2010/main" val="3942899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Public Goods and Scotland’s Constitution</a:t>
            </a:r>
            <a:endParaRPr lang="en-GB" dirty="0"/>
          </a:p>
        </p:txBody>
      </p:sp>
      <p:sp>
        <p:nvSpPr>
          <p:cNvPr id="3" name="Content Placeholder 2"/>
          <p:cNvSpPr>
            <a:spLocks noGrp="1"/>
          </p:cNvSpPr>
          <p:nvPr>
            <p:ph idx="1"/>
          </p:nvPr>
        </p:nvSpPr>
        <p:spPr>
          <a:xfrm>
            <a:off x="457200" y="1600200"/>
            <a:ext cx="8229600" cy="5141168"/>
          </a:xfrm>
        </p:spPr>
        <p:txBody>
          <a:bodyPr>
            <a:normAutofit fontScale="92500" lnSpcReduction="20000"/>
          </a:bodyPr>
          <a:lstStyle/>
          <a:p>
            <a:r>
              <a:rPr lang="en-GB" dirty="0" smtClean="0"/>
              <a:t>Scottish Government, February 2013: </a:t>
            </a:r>
            <a:r>
              <a:rPr lang="en-GB" i="1" dirty="0" smtClean="0"/>
              <a:t>‘The Scottish Government will propose provisions that encapsulate the collective expression of values that we hold dear in Scotland’</a:t>
            </a:r>
            <a:r>
              <a:rPr lang="en-GB" dirty="0" smtClean="0"/>
              <a:t>:</a:t>
            </a:r>
            <a:endParaRPr lang="en-GB" i="1" dirty="0" smtClean="0"/>
          </a:p>
          <a:p>
            <a:pPr lvl="1"/>
            <a:r>
              <a:rPr lang="en-GB" dirty="0" smtClean="0"/>
              <a:t>Ban on nuclear weapons being based in Scotland</a:t>
            </a:r>
          </a:p>
          <a:p>
            <a:pPr lvl="1"/>
            <a:r>
              <a:rPr lang="en-GB" dirty="0" smtClean="0"/>
              <a:t>Prevention of illegal wars</a:t>
            </a:r>
          </a:p>
          <a:p>
            <a:pPr lvl="1"/>
            <a:r>
              <a:rPr lang="en-GB" dirty="0" smtClean="0"/>
              <a:t>Constitutional protection of principles on climate change, the environment and sustainable use of natural resources</a:t>
            </a:r>
          </a:p>
          <a:p>
            <a:r>
              <a:rPr lang="en-GB" dirty="0" smtClean="0"/>
              <a:t>Largely hostile reaction:</a:t>
            </a:r>
          </a:p>
          <a:p>
            <a:pPr lvl="1"/>
            <a:r>
              <a:rPr lang="en-GB" dirty="0" smtClean="0"/>
              <a:t>Inappropriate to seek to bind future generations to substantive policy commitments</a:t>
            </a:r>
          </a:p>
          <a:p>
            <a:pPr lvl="1"/>
            <a:r>
              <a:rPr lang="en-GB" dirty="0" smtClean="0"/>
              <a:t>Concerns about </a:t>
            </a:r>
            <a:r>
              <a:rPr lang="en-GB" dirty="0" err="1" smtClean="0"/>
              <a:t>justiciability</a:t>
            </a:r>
            <a:endParaRPr lang="en-GB" dirty="0" smtClean="0"/>
          </a:p>
          <a:p>
            <a:pPr lvl="1"/>
            <a:endParaRPr lang="en-GB" dirty="0" smtClean="0"/>
          </a:p>
          <a:p>
            <a:endParaRPr lang="en-GB" dirty="0"/>
          </a:p>
        </p:txBody>
      </p:sp>
    </p:spTree>
    <p:extLst>
      <p:ext uri="{BB962C8B-B14F-4D97-AF65-F5344CB8AC3E}">
        <p14:creationId xmlns:p14="http://schemas.microsoft.com/office/powerpoint/2010/main" val="1851623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Goods and Constitutions</a:t>
            </a:r>
            <a:endParaRPr lang="en-GB"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GB" dirty="0" smtClean="0"/>
              <a:t>Collective value statements extremely common in real world constitutions – ‘value-based’, ‘programmatic’, ‘manifesto’, or ‘mission-statement’ constitutions:</a:t>
            </a:r>
          </a:p>
          <a:p>
            <a:pPr lvl="1"/>
            <a:r>
              <a:rPr lang="en-GB" dirty="0" smtClean="0"/>
              <a:t>Wide range of goals/values protected (e.g., international peace; social justice and equality; free market/social market/socialist economics; essential state functions; religious/secular values; social institutions/social values; national languages;  environment/natural resources)</a:t>
            </a:r>
          </a:p>
          <a:p>
            <a:pPr lvl="2"/>
            <a:r>
              <a:rPr lang="en-GB" b="1" dirty="0" err="1" smtClean="0"/>
              <a:t>N.b.</a:t>
            </a:r>
            <a:r>
              <a:rPr lang="en-GB" dirty="0"/>
              <a:t>,</a:t>
            </a:r>
            <a:r>
              <a:rPr lang="en-GB" b="1" dirty="0" smtClean="0"/>
              <a:t> </a:t>
            </a:r>
            <a:r>
              <a:rPr lang="en-GB" dirty="0" smtClean="0"/>
              <a:t>precedents for all Scottish Government proposals</a:t>
            </a:r>
          </a:p>
          <a:p>
            <a:pPr lvl="1"/>
            <a:r>
              <a:rPr lang="en-GB" dirty="0" smtClean="0"/>
              <a:t>Significant variation between constitutions </a:t>
            </a:r>
          </a:p>
          <a:p>
            <a:pPr lvl="1"/>
            <a:r>
              <a:rPr lang="en-GB" dirty="0" smtClean="0"/>
              <a:t>Found in liberal democratic as well as other constitutions</a:t>
            </a:r>
          </a:p>
          <a:p>
            <a:r>
              <a:rPr lang="en-GB" dirty="0" smtClean="0"/>
              <a:t>UK constitution </a:t>
            </a:r>
            <a:r>
              <a:rPr lang="en-GB" i="1" dirty="0" smtClean="0"/>
              <a:t>not </a:t>
            </a:r>
            <a:r>
              <a:rPr lang="en-GB" dirty="0" smtClean="0"/>
              <a:t>substantively neutral:</a:t>
            </a:r>
          </a:p>
          <a:p>
            <a:pPr lvl="1"/>
            <a:r>
              <a:rPr lang="en-GB" dirty="0" smtClean="0"/>
              <a:t>Impact of ECHR/EU law</a:t>
            </a:r>
          </a:p>
          <a:p>
            <a:pPr lvl="1"/>
            <a:r>
              <a:rPr lang="en-GB" dirty="0" smtClean="0"/>
              <a:t>Influence of, e.g., economic/green constitutionalism</a:t>
            </a:r>
          </a:p>
        </p:txBody>
      </p:sp>
    </p:spTree>
    <p:extLst>
      <p:ext uri="{BB962C8B-B14F-4D97-AF65-F5344CB8AC3E}">
        <p14:creationId xmlns:p14="http://schemas.microsoft.com/office/powerpoint/2010/main" val="146457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Constitutional Protection of Public Goods: Forms and Functions</a:t>
            </a:r>
            <a:endParaRPr lang="en-GB" dirty="0"/>
          </a:p>
        </p:txBody>
      </p:sp>
      <p:sp>
        <p:nvSpPr>
          <p:cNvPr id="3" name="Content Placeholder 2"/>
          <p:cNvSpPr>
            <a:spLocks noGrp="1"/>
          </p:cNvSpPr>
          <p:nvPr>
            <p:ph idx="1"/>
          </p:nvPr>
        </p:nvSpPr>
        <p:spPr>
          <a:xfrm>
            <a:off x="457200" y="1600200"/>
            <a:ext cx="8229600" cy="4997152"/>
          </a:xfrm>
        </p:spPr>
        <p:txBody>
          <a:bodyPr>
            <a:normAutofit/>
          </a:bodyPr>
          <a:lstStyle/>
          <a:p>
            <a:r>
              <a:rPr lang="en-GB" dirty="0" smtClean="0"/>
              <a:t>Forms of protection:</a:t>
            </a:r>
          </a:p>
          <a:p>
            <a:pPr lvl="1"/>
            <a:r>
              <a:rPr lang="en-GB" dirty="0" smtClean="0"/>
              <a:t>Preambles</a:t>
            </a:r>
          </a:p>
          <a:p>
            <a:pPr lvl="1"/>
            <a:r>
              <a:rPr lang="en-GB" dirty="0" smtClean="0"/>
              <a:t>Directive principles </a:t>
            </a:r>
          </a:p>
          <a:p>
            <a:pPr lvl="1"/>
            <a:r>
              <a:rPr lang="en-GB" dirty="0" smtClean="0"/>
              <a:t>Concrete legal rights/duties/constraints</a:t>
            </a:r>
          </a:p>
          <a:p>
            <a:pPr lvl="1"/>
            <a:endParaRPr lang="en-GB" dirty="0"/>
          </a:p>
          <a:p>
            <a:r>
              <a:rPr lang="en-GB" dirty="0" smtClean="0"/>
              <a:t>Constitutional functions:</a:t>
            </a:r>
          </a:p>
          <a:p>
            <a:pPr lvl="1"/>
            <a:r>
              <a:rPr lang="en-GB" dirty="0" smtClean="0"/>
              <a:t>Expressive/constitutive – confirmatory/aspirational</a:t>
            </a:r>
          </a:p>
          <a:p>
            <a:pPr lvl="1"/>
            <a:r>
              <a:rPr lang="en-GB" dirty="0" smtClean="0"/>
              <a:t>Pre-commitment</a:t>
            </a:r>
          </a:p>
        </p:txBody>
      </p:sp>
    </p:spTree>
    <p:extLst>
      <p:ext uri="{BB962C8B-B14F-4D97-AF65-F5344CB8AC3E}">
        <p14:creationId xmlns:p14="http://schemas.microsoft.com/office/powerpoint/2010/main" val="2088312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Defining the (Scottish) Nation</a:t>
            </a:r>
            <a:endParaRPr lang="en-GB" dirty="0"/>
          </a:p>
        </p:txBody>
      </p:sp>
      <p:sp>
        <p:nvSpPr>
          <p:cNvPr id="3" name="Content Placeholder 2"/>
          <p:cNvSpPr>
            <a:spLocks noGrp="1"/>
          </p:cNvSpPr>
          <p:nvPr>
            <p:ph idx="1"/>
          </p:nvPr>
        </p:nvSpPr>
        <p:spPr>
          <a:xfrm>
            <a:off x="457200" y="1600200"/>
            <a:ext cx="8229600" cy="5069160"/>
          </a:xfrm>
        </p:spPr>
        <p:txBody>
          <a:bodyPr>
            <a:normAutofit lnSpcReduction="10000"/>
          </a:bodyPr>
          <a:lstStyle/>
          <a:p>
            <a:r>
              <a:rPr lang="en-GB" dirty="0" smtClean="0"/>
              <a:t>Defining collective values in a written constitution </a:t>
            </a:r>
            <a:r>
              <a:rPr lang="en-GB" i="1" dirty="0" smtClean="0"/>
              <a:t>‘is a </a:t>
            </a:r>
            <a:r>
              <a:rPr lang="en-GB" i="1" dirty="0"/>
              <a:t>key part of the </a:t>
            </a:r>
            <a:r>
              <a:rPr lang="en-GB" i="1" dirty="0" smtClean="0"/>
              <a:t>“why” </a:t>
            </a:r>
            <a:r>
              <a:rPr lang="en-GB" i="1" dirty="0"/>
              <a:t>for independence for Scotland</a:t>
            </a:r>
            <a:r>
              <a:rPr lang="en-GB" i="1" dirty="0" smtClean="0"/>
              <a:t>.’ </a:t>
            </a:r>
            <a:r>
              <a:rPr lang="en-GB" dirty="0" smtClean="0"/>
              <a:t>(Alex </a:t>
            </a:r>
            <a:r>
              <a:rPr lang="en-GB" dirty="0" err="1" smtClean="0"/>
              <a:t>Salmond</a:t>
            </a:r>
            <a:r>
              <a:rPr lang="en-GB" dirty="0" smtClean="0"/>
              <a:t>, Jan 2013)</a:t>
            </a:r>
            <a:endParaRPr lang="en-GB" dirty="0"/>
          </a:p>
          <a:p>
            <a:r>
              <a:rPr lang="en-GB" dirty="0" smtClean="0"/>
              <a:t>Unconvincing to claim that Scottish Government’s proposals are foundational to the new constitutional order</a:t>
            </a:r>
          </a:p>
          <a:p>
            <a:r>
              <a:rPr lang="en-GB" dirty="0" smtClean="0"/>
              <a:t>But could form part of aspirational statement of Scottish values:</a:t>
            </a:r>
          </a:p>
          <a:p>
            <a:pPr lvl="1"/>
            <a:r>
              <a:rPr lang="en-GB" dirty="0" smtClean="0"/>
              <a:t>Is there/could there be sufficient consensus?</a:t>
            </a:r>
          </a:p>
          <a:p>
            <a:endParaRPr lang="en-GB" dirty="0" smtClean="0"/>
          </a:p>
          <a:p>
            <a:endParaRPr lang="en-GB" i="1" dirty="0"/>
          </a:p>
        </p:txBody>
      </p:sp>
    </p:spTree>
    <p:extLst>
      <p:ext uri="{BB962C8B-B14F-4D97-AF65-F5344CB8AC3E}">
        <p14:creationId xmlns:p14="http://schemas.microsoft.com/office/powerpoint/2010/main" val="3236788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Defining the (Scottish) Nation</a:t>
            </a:r>
            <a:endParaRPr lang="en-GB" dirty="0"/>
          </a:p>
        </p:txBody>
      </p:sp>
      <p:sp>
        <p:nvSpPr>
          <p:cNvPr id="3" name="Content Placeholder 2"/>
          <p:cNvSpPr>
            <a:spLocks noGrp="1"/>
          </p:cNvSpPr>
          <p:nvPr>
            <p:ph idx="1"/>
          </p:nvPr>
        </p:nvSpPr>
        <p:spPr>
          <a:xfrm>
            <a:off x="457200" y="1484784"/>
            <a:ext cx="8229600" cy="5373216"/>
          </a:xfrm>
        </p:spPr>
        <p:txBody>
          <a:bodyPr>
            <a:normAutofit fontScale="77500" lnSpcReduction="20000"/>
          </a:bodyPr>
          <a:lstStyle/>
          <a:p>
            <a:pPr marL="0" indent="0">
              <a:buNone/>
            </a:pPr>
            <a:r>
              <a:rPr lang="en-GB" sz="3600" b="1" dirty="0" smtClean="0"/>
              <a:t>Benefits</a:t>
            </a:r>
            <a:r>
              <a:rPr lang="en-GB" sz="3600" dirty="0" smtClean="0"/>
              <a:t>:</a:t>
            </a:r>
          </a:p>
          <a:p>
            <a:r>
              <a:rPr lang="en-GB" sz="3400" dirty="0" smtClean="0"/>
              <a:t>May increase ‘diffuse support’ for constitution</a:t>
            </a:r>
          </a:p>
          <a:p>
            <a:r>
              <a:rPr lang="en-GB" sz="3400" dirty="0" smtClean="0"/>
              <a:t>Educative/inspirational effects</a:t>
            </a:r>
          </a:p>
          <a:p>
            <a:r>
              <a:rPr lang="en-GB" sz="3400" dirty="0" smtClean="0"/>
              <a:t>Specific effects will depend on content and legal status, e.g.:</a:t>
            </a:r>
          </a:p>
          <a:p>
            <a:pPr lvl="1"/>
            <a:r>
              <a:rPr lang="en-GB" sz="3100" dirty="0" smtClean="0"/>
              <a:t>Ban on nuclear weapons</a:t>
            </a:r>
          </a:p>
          <a:p>
            <a:pPr lvl="1"/>
            <a:r>
              <a:rPr lang="en-GB" sz="3100" dirty="0" smtClean="0"/>
              <a:t>Ban on illegal wars</a:t>
            </a:r>
          </a:p>
          <a:p>
            <a:pPr marL="0" indent="0">
              <a:buNone/>
            </a:pPr>
            <a:r>
              <a:rPr lang="en-GB" sz="3600" b="1" dirty="0" smtClean="0"/>
              <a:t>Objections</a:t>
            </a:r>
            <a:r>
              <a:rPr lang="en-GB" dirty="0" smtClean="0"/>
              <a:t>:</a:t>
            </a:r>
          </a:p>
          <a:p>
            <a:r>
              <a:rPr lang="en-GB" sz="3400" dirty="0" smtClean="0"/>
              <a:t>National values may conflict with international obligations</a:t>
            </a:r>
          </a:p>
          <a:p>
            <a:r>
              <a:rPr lang="en-GB" sz="3400" dirty="0" smtClean="0"/>
              <a:t>Inappropriate to seek to bind future generations</a:t>
            </a:r>
          </a:p>
          <a:p>
            <a:pPr lvl="1"/>
            <a:r>
              <a:rPr lang="en-GB" sz="3100" dirty="0" smtClean="0"/>
              <a:t>Constitutions generally do not prevent changes in dominant political/economic ideologies</a:t>
            </a:r>
          </a:p>
          <a:p>
            <a:pPr lvl="1"/>
            <a:r>
              <a:rPr lang="en-GB" sz="3100" dirty="0" smtClean="0"/>
              <a:t>May alter terms of political debate</a:t>
            </a:r>
            <a:endParaRPr lang="en-GB" sz="3100" dirty="0"/>
          </a:p>
        </p:txBody>
      </p:sp>
    </p:spTree>
    <p:extLst>
      <p:ext uri="{BB962C8B-B14F-4D97-AF65-F5344CB8AC3E}">
        <p14:creationId xmlns:p14="http://schemas.microsoft.com/office/powerpoint/2010/main" val="144529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Pre-commitment and Collective Goods</a:t>
            </a:r>
            <a:endParaRPr lang="en-GB" dirty="0"/>
          </a:p>
        </p:txBody>
      </p:sp>
      <p:sp>
        <p:nvSpPr>
          <p:cNvPr id="3" name="Content Placeholder 2"/>
          <p:cNvSpPr>
            <a:spLocks noGrp="1"/>
          </p:cNvSpPr>
          <p:nvPr>
            <p:ph idx="1"/>
          </p:nvPr>
        </p:nvSpPr>
        <p:spPr>
          <a:xfrm>
            <a:off x="457200" y="1600200"/>
            <a:ext cx="8229600" cy="4997152"/>
          </a:xfrm>
        </p:spPr>
        <p:txBody>
          <a:bodyPr>
            <a:normAutofit lnSpcReduction="10000"/>
          </a:bodyPr>
          <a:lstStyle/>
          <a:p>
            <a:r>
              <a:rPr lang="en-GB" dirty="0" smtClean="0"/>
              <a:t>Environmental goods in general, and climate change mitigation in particular, have strong claim to protection against normal majoritarian politics</a:t>
            </a:r>
          </a:p>
          <a:p>
            <a:r>
              <a:rPr lang="en-GB" dirty="0" smtClean="0"/>
              <a:t>Pre-commitment seeks to protect rather than to bind future generations</a:t>
            </a:r>
          </a:p>
          <a:p>
            <a:r>
              <a:rPr lang="en-GB" dirty="0" smtClean="0"/>
              <a:t>Forms of constitutional environmental protection:</a:t>
            </a:r>
          </a:p>
          <a:p>
            <a:pPr lvl="1"/>
            <a:r>
              <a:rPr lang="en-GB" dirty="0" smtClean="0"/>
              <a:t>General principles v specific provisions?</a:t>
            </a:r>
          </a:p>
          <a:p>
            <a:pPr lvl="1"/>
            <a:r>
              <a:rPr lang="en-GB" dirty="0" smtClean="0"/>
              <a:t>Substantive v procedural/institutional provisions?</a:t>
            </a:r>
          </a:p>
          <a:p>
            <a:pPr marL="457200" lvl="1" indent="0">
              <a:buNone/>
            </a:pPr>
            <a:endParaRPr lang="en-GB" dirty="0" smtClean="0"/>
          </a:p>
          <a:p>
            <a:pPr lvl="1"/>
            <a:endParaRPr lang="en-GB" dirty="0"/>
          </a:p>
          <a:p>
            <a:pPr lvl="1"/>
            <a:endParaRPr lang="en-GB" dirty="0" smtClean="0"/>
          </a:p>
          <a:p>
            <a:pPr lvl="1"/>
            <a:endParaRPr lang="en-GB" dirty="0" smtClean="0"/>
          </a:p>
          <a:p>
            <a:endParaRPr lang="en-GB" dirty="0" smtClean="0"/>
          </a:p>
          <a:p>
            <a:endParaRPr lang="en-GB" dirty="0"/>
          </a:p>
        </p:txBody>
      </p:sp>
    </p:spTree>
    <p:extLst>
      <p:ext uri="{BB962C8B-B14F-4D97-AF65-F5344CB8AC3E}">
        <p14:creationId xmlns:p14="http://schemas.microsoft.com/office/powerpoint/2010/main" val="996106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a:xfrm>
            <a:off x="457200" y="1484784"/>
            <a:ext cx="8229600" cy="5373216"/>
          </a:xfrm>
        </p:spPr>
        <p:txBody>
          <a:bodyPr>
            <a:normAutofit fontScale="70000" lnSpcReduction="20000"/>
          </a:bodyPr>
          <a:lstStyle/>
          <a:p>
            <a:r>
              <a:rPr lang="en-GB" sz="3400" dirty="0" smtClean="0"/>
              <a:t>Constitutions frequently define and protect collective values;</a:t>
            </a:r>
          </a:p>
          <a:p>
            <a:r>
              <a:rPr lang="en-GB" sz="3400" dirty="0" smtClean="0"/>
              <a:t>These may perform expressive/constitutive and/or pre-commitment functions;</a:t>
            </a:r>
          </a:p>
          <a:p>
            <a:r>
              <a:rPr lang="en-GB" sz="3400" dirty="0" smtClean="0"/>
              <a:t>Their advantages and disadvantages will depend on their precise content and legal effect, as well as the ease of constitutional amendment;</a:t>
            </a:r>
          </a:p>
          <a:p>
            <a:r>
              <a:rPr lang="en-GB" sz="3400" dirty="0" smtClean="0"/>
              <a:t>To the extent that they are legally binding, they are open to objections in principle, but these are possibly weaker than they might appear (and in any case are undermined by the acceptance of constitutionally entrenched individual rights);</a:t>
            </a:r>
          </a:p>
          <a:p>
            <a:r>
              <a:rPr lang="en-GB" sz="3400" dirty="0" smtClean="0"/>
              <a:t>There is a case to be made for inclusion of the Scottish Government’s specific proposals in a post-independence constitution (particularly the environmental proposals), but these cannot claim to be necessary features of such a constitution.</a:t>
            </a:r>
          </a:p>
          <a:p>
            <a:endParaRPr lang="en-GB" dirty="0" smtClean="0"/>
          </a:p>
        </p:txBody>
      </p:sp>
    </p:spTree>
    <p:extLst>
      <p:ext uri="{BB962C8B-B14F-4D97-AF65-F5344CB8AC3E}">
        <p14:creationId xmlns:p14="http://schemas.microsoft.com/office/powerpoint/2010/main" val="1154559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1800</TotalTime>
  <Words>533</Words>
  <Application>Microsoft Office PowerPoint</Application>
  <PresentationFormat>On-screen Show (4:3)</PresentationFormat>
  <Paragraphs>69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Constitution and Public Goods</vt:lpstr>
      <vt:lpstr>Public Goods and Scotland’s Constitution</vt:lpstr>
      <vt:lpstr>Public Goods and Constitutions</vt:lpstr>
      <vt:lpstr>Constitutional Protection of Public Goods: Forms and Functions</vt:lpstr>
      <vt:lpstr>Defining the (Scottish) Nation</vt:lpstr>
      <vt:lpstr>Defining the (Scottish) Nation</vt:lpstr>
      <vt:lpstr>Pre-commitment and Collective Goods</vt:lpstr>
      <vt:lpstr>Conclusions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Constitution and Public Good</dc:title>
  <dc:creator>Aileen</dc:creator>
  <cp:lastModifiedBy>uos</cp:lastModifiedBy>
  <cp:revision>97</cp:revision>
  <dcterms:created xsi:type="dcterms:W3CDTF">2013-11-11T09:32:35Z</dcterms:created>
  <dcterms:modified xsi:type="dcterms:W3CDTF">2013-11-13T08:35:07Z</dcterms:modified>
</cp:coreProperties>
</file>